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66FF"/>
    <a:srgbClr val="FF00FF"/>
    <a:srgbClr val="663300"/>
    <a:srgbClr val="FFFF99"/>
    <a:srgbClr val="C0C0C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2" autoAdjust="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6D7FE9-D218-46C3-9FDC-D3219D11BF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88C95-EEED-4D16-B682-5688572688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EA35F-FE7F-44EA-BB74-E353275B7D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C2F04F-3542-4752-AC1E-765C0653A2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9D1BE-D33E-445D-8B93-8778A89B16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35D04-6A14-4DCB-9A56-FFD8D0C79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31AE9-2778-438B-AC56-4CD5AA3DF0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EB7A9-A05B-4481-9A7F-A94E3A063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B6BFF-6446-4382-9C5F-98904ABA69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4BB23-50B4-4919-A94A-F7C431B26A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C6233-F916-40C6-B92B-ECD494860D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BC116-2F70-4998-8867-AA8629B7EA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1EB6278-CA53-4E7D-82FA-E87929E7F54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08050"/>
            <a:ext cx="7772400" cy="1470025"/>
          </a:xfrm>
        </p:spPr>
        <p:txBody>
          <a:bodyPr/>
          <a:lstStyle/>
          <a:p>
            <a:r>
              <a:rPr lang="ru-RU" sz="5100" b="1"/>
              <a:t/>
            </a:r>
            <a:br>
              <a:rPr lang="ru-RU" sz="5100" b="1"/>
            </a:br>
            <a:endParaRPr lang="ru-RU" sz="5100" b="1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1206129454_77167015nm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58888" y="620713"/>
            <a:ext cx="67691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000066"/>
                </a:solidFill>
                <a:latin typeface="Franklin Gothic Medium" pitchFamily="34" charset="0"/>
              </a:rPr>
              <a:t>РОДИТЕЛЯМ О ПРАВИЛАХ ДОРОЖНОГО ДВИЖЕНИЯ</a:t>
            </a:r>
            <a:r>
              <a:rPr lang="ru-RU" b="1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ru-RU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0645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- 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r>
              <a:rPr lang="ru-RU" b="1"/>
              <a:t>- Не выходите с ребёнком из-за машины, кустов, не осмотрев предварительно дороги, - это типичная ошибка, и нельзя допускать, чтобы дети её повторяли.</a:t>
            </a:r>
          </a:p>
          <a:p>
            <a:r>
              <a:rPr lang="ru-RU" b="1"/>
              <a:t>- Не разрешайте детям играть вблизи дорог и на проезжей части улицы.</a:t>
            </a:r>
          </a:p>
        </p:txBody>
      </p:sp>
      <p:pic>
        <p:nvPicPr>
          <p:cNvPr id="18437" name="Picture 5" descr="189891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5300" y="2944813"/>
            <a:ext cx="6905625" cy="3913187"/>
          </a:xfrm>
          <a:prstGeom prst="rect">
            <a:avLst/>
          </a:prstGeom>
          <a:noFill/>
        </p:spPr>
      </p:pic>
      <p:pic>
        <p:nvPicPr>
          <p:cNvPr id="18438" name="Picture 6" descr="1063bcc57260469ee0b5041ee7a705d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924175"/>
            <a:ext cx="5591175" cy="3933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СОБЛЮДАТЬ ПРАВИЛА НЕОБХОДИМО И В АВТОМОБИЛЕ. </a:t>
            </a:r>
          </a:p>
        </p:txBody>
      </p:sp>
      <p:pic>
        <p:nvPicPr>
          <p:cNvPr id="19462" name="Picture 6" descr="baby-in-c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844675"/>
            <a:ext cx="3594100" cy="4737100"/>
          </a:xfrm>
          <a:prstGeom prst="rect">
            <a:avLst/>
          </a:prstGeom>
          <a:noFill/>
        </p:spPr>
      </p:pic>
      <p:pic>
        <p:nvPicPr>
          <p:cNvPr id="19468" name="Picture 12" descr="WJjNDAt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08275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4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0" grpId="1"/>
      <p:bldP spid="1946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1139825"/>
          </a:xfrm>
        </p:spPr>
        <p:txBody>
          <a:bodyPr/>
          <a:lstStyle/>
          <a:p>
            <a:r>
              <a:rPr lang="ru-RU" sz="4000"/>
              <a:t>Помните, последствия могут быть ужасными!!!</a:t>
            </a:r>
          </a:p>
        </p:txBody>
      </p:sp>
      <p:pic>
        <p:nvPicPr>
          <p:cNvPr id="21509" name="Picture 5" descr="833_lfrh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9038" y="2133600"/>
            <a:ext cx="6121401" cy="4079875"/>
          </a:xfrm>
          <a:prstGeom prst="rect">
            <a:avLst/>
          </a:prstGeom>
          <a:noFill/>
        </p:spPr>
      </p:pic>
      <p:pic>
        <p:nvPicPr>
          <p:cNvPr id="21510" name="Picture 6" descr="RIAN_974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754313"/>
            <a:ext cx="5715000" cy="41036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peshehod-rebenok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04050"/>
          </a:xfrm>
          <a:noFill/>
          <a:ln/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716463" y="260350"/>
            <a:ext cx="3816350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latin typeface="Franklin Gothic Medium" pitchFamily="34" charset="0"/>
              </a:rPr>
              <a:t>Причиной</a:t>
            </a:r>
            <a:r>
              <a:rPr lang="ru-RU" sz="2800" b="1">
                <a:solidFill>
                  <a:srgbClr val="000066"/>
                </a:solidFill>
                <a:latin typeface="Franklin Gothic Medium" pitchFamily="34" charset="0"/>
              </a:rPr>
              <a:t> дорожно-транспортных происшествий чаще всего являются сами дети. Приводит к этому незнание элементарных основ правил дорожного движения, безучастное отношение взрослых к поведению детей на проезжей части.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3267075" cy="5715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527425" y="0"/>
            <a:ext cx="5616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Franklin Gothic Medium" pitchFamily="34" charset="0"/>
              </a:rPr>
              <a:t>Дети не умеют ещё в должной степени управлять своим поведением. Они не в состоянии правильно определить расстояние до приближающейся машины и её скорость, и переоценивают собственные возможности, считают себя быстрыми и ловкими. Избежать этих опасностей можно лишь путём соответствующего воспитания и обучения ребёнка. </a:t>
            </a:r>
          </a:p>
        </p:txBody>
      </p:sp>
      <p:pic>
        <p:nvPicPr>
          <p:cNvPr id="7175" name="Picture 7" descr="resize_xGEX9LF2XYem3Yp2E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925888"/>
            <a:ext cx="4427537" cy="29321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920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Важно знать что могут сами дети: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1125538"/>
            <a:ext cx="8280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НАЧИНАЯ с 3-4 лет</a:t>
            </a:r>
            <a:endParaRPr lang="ru-RU" sz="2000"/>
          </a:p>
          <a:p>
            <a:r>
              <a:rPr lang="ru-RU" sz="2000"/>
              <a:t>- ребёнок может отличить движущуюся машину от стоящей на месте. О тормозном пути он ещё представления не имеет. Он уверен, что машина может остановиться мгновенно</a:t>
            </a:r>
            <a:r>
              <a:rPr lang="ru-RU"/>
              <a:t>.</a:t>
            </a:r>
          </a:p>
        </p:txBody>
      </p:sp>
      <p:pic>
        <p:nvPicPr>
          <p:cNvPr id="11270" name="Picture 6" descr="1f4fe3d21c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997200"/>
            <a:ext cx="5083175" cy="3413125"/>
          </a:xfrm>
          <a:prstGeom prst="rect">
            <a:avLst/>
          </a:prstGeom>
          <a:noFill/>
        </p:spPr>
      </p:pic>
      <p:pic>
        <p:nvPicPr>
          <p:cNvPr id="11272" name="Picture 8" descr="knf405d7a1bb645ffa6a04058eb1db30342_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1663"/>
            <a:ext cx="4710113" cy="3533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9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16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16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3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16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  <p:bldP spid="11268" grpId="2"/>
      <p:bldP spid="11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7775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" charset="0"/>
              </a:rPr>
              <a:t>НАЧИНАЯ с 6 лет</a:t>
            </a:r>
            <a:endParaRPr lang="ru-RU" sz="24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- ребёнок всё ещё имеет довольно ограниченный угол зрения: боковым зрением он видит примерно две трети того, что видят взрослые;</a:t>
            </a:r>
          </a:p>
          <a:p>
            <a:r>
              <a:rPr lang="ru-RU" sz="2000">
                <a:latin typeface="Arial" charset="0"/>
              </a:rPr>
              <a:t>- большинство детей не сумеют определить, что движется быстрее: велосипед или спортивная машина;</a:t>
            </a:r>
          </a:p>
          <a:p>
            <a:r>
              <a:rPr lang="ru-RU" sz="2000">
                <a:latin typeface="Arial" charset="0"/>
              </a:rPr>
              <a:t>- они ещё не умеют правильно распределять внимание и отделять существенное от незначительного. Мяч катящийся по проезжей части, может занять всё их внимание.</a:t>
            </a:r>
          </a:p>
        </p:txBody>
      </p:sp>
      <p:pic>
        <p:nvPicPr>
          <p:cNvPr id="12295" name="Picture 7" descr="1824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0588"/>
            <a:ext cx="4572000" cy="3427412"/>
          </a:xfrm>
          <a:prstGeom prst="rect">
            <a:avLst/>
          </a:prstGeom>
          <a:noFill/>
        </p:spPr>
      </p:pic>
      <p:pic>
        <p:nvPicPr>
          <p:cNvPr id="12296" name="Picture 8" descr="263C6F29A27AD723b_12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411538"/>
            <a:ext cx="4595812" cy="3446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3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74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74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74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229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ЛИШЬ НАЧИНАЯ с 7 лет</a:t>
            </a:r>
            <a:endParaRPr lang="ru-RU" sz="2400"/>
          </a:p>
          <a:p>
            <a:r>
              <a:rPr lang="ru-RU" sz="2400"/>
              <a:t>- дети могут более уверенно отличить правую сторону дороги от левой.</a:t>
            </a:r>
          </a:p>
        </p:txBody>
      </p:sp>
      <p:pic>
        <p:nvPicPr>
          <p:cNvPr id="13321" name="Picture 9" descr="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5229225" cy="3925887"/>
          </a:xfrm>
          <a:prstGeom prst="rect">
            <a:avLst/>
          </a:prstGeom>
          <a:noFill/>
        </p:spPr>
      </p:pic>
      <p:pic>
        <p:nvPicPr>
          <p:cNvPr id="13322" name="Picture 10" descr="1324724084_dtp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6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6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3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5148263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НАЧИНАЯ с 8 лет</a:t>
            </a:r>
            <a:endParaRPr lang="ru-RU"/>
          </a:p>
          <a:p>
            <a:r>
              <a:rPr lang="ru-RU"/>
              <a:t>- дети уже могут реагировать мгновенно, то есть тут же останавливаться на оклик;</a:t>
            </a:r>
          </a:p>
          <a:p>
            <a:r>
              <a:rPr lang="ru-RU"/>
              <a:t>- они уже наполовину опытные пешеходы;</a:t>
            </a:r>
          </a:p>
          <a:p>
            <a:r>
              <a:rPr lang="ru-RU"/>
              <a:t>- они развивают основные навыки езды на велосипеде. Теперь они постепенно учатся объезжать препятствия, делать крутые повороты;</a:t>
            </a:r>
          </a:p>
          <a:p>
            <a:r>
              <a:rPr lang="ru-RU"/>
              <a:t>- они могут определить, откуда доносится шум;</a:t>
            </a:r>
          </a:p>
          <a:p>
            <a:r>
              <a:rPr lang="ru-RU"/>
              <a:t>- они учатся понимать связь между величиной предмета, его удалённостью и временем. Они усваивают, что автомобиль кажется тем больше, чем ближе он находится;</a:t>
            </a:r>
          </a:p>
          <a:p>
            <a:r>
              <a:rPr lang="ru-RU"/>
              <a:t>- они могут отказываться от начатого действия, то есть, ступив на проезжую часть, вновь вернуться на тротуар;</a:t>
            </a:r>
          </a:p>
          <a:p>
            <a:r>
              <a:rPr lang="ru-RU"/>
              <a:t>- но они по прежнему не могут распознавать чреватые опасностью ситуации.</a:t>
            </a:r>
          </a:p>
        </p:txBody>
      </p:sp>
      <p:pic>
        <p:nvPicPr>
          <p:cNvPr id="14341" name="Picture 5" descr="167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692150"/>
            <a:ext cx="4427538" cy="42481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6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2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1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7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1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86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latin typeface="Arial Black" pitchFamily="34" charset="0"/>
              </a:rPr>
              <a:t>Важно чтобы родители были примером для детей в соблюдении правил дорожного движения.</a:t>
            </a:r>
            <a:r>
              <a:rPr lang="ru-RU" sz="4000"/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1844675"/>
            <a:ext cx="37449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latin typeface="Arial Black" pitchFamily="34" charset="0"/>
              </a:rPr>
              <a:t>- Не спешите, переходите дорогу размеренным шагом.</a:t>
            </a:r>
          </a:p>
          <a:p>
            <a:r>
              <a:rPr lang="ru-RU" sz="2400">
                <a:latin typeface="Arial Black" pitchFamily="34" charset="0"/>
              </a:rPr>
              <a:t>- Выходя на проезжую часть дороги, прекратите разговаривать - ребёнок должен привыкнуть, что при переходе дороги нужно сосредоточиться</a:t>
            </a:r>
            <a:r>
              <a:rPr lang="ru-RU" sz="2000">
                <a:latin typeface="Arial Black" pitchFamily="34" charset="0"/>
              </a:rPr>
              <a:t>.</a:t>
            </a:r>
          </a:p>
        </p:txBody>
      </p:sp>
      <p:pic>
        <p:nvPicPr>
          <p:cNvPr id="15366" name="Picture 6" descr="1315465619_vozmi-rebenka-za-ru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557338"/>
            <a:ext cx="5292725" cy="53006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4" grpId="1"/>
      <p:bldP spid="15364" grpId="2"/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089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- Не переходите дорогу на красный или жёлтый сигнал светофора.</a:t>
            </a:r>
          </a:p>
          <a:p>
            <a:r>
              <a:rPr lang="ru-RU" sz="2000" b="1"/>
              <a:t>- Переходите дорогу только в местах, обозначенных дорожным знаком "Пешеходный переход".</a:t>
            </a:r>
          </a:p>
          <a:p>
            <a:r>
              <a:rPr lang="ru-RU" sz="2000" b="1"/>
              <a:t>- Из автобуса, троллейбуса, трамвая, такси выходите первыми. В противном случае ребёнок может упасть или побежать на проезжую часть дороги.</a:t>
            </a:r>
          </a:p>
        </p:txBody>
      </p:sp>
      <p:pic>
        <p:nvPicPr>
          <p:cNvPr id="17414" name="Picture 6" descr="18112-1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806700"/>
            <a:ext cx="6084887" cy="4051300"/>
          </a:xfrm>
          <a:prstGeom prst="rect">
            <a:avLst/>
          </a:prstGeom>
          <a:noFill/>
        </p:spPr>
      </p:pic>
      <p:pic>
        <p:nvPicPr>
          <p:cNvPr id="17415" name="Picture 7" descr="2_94146296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338" y="2781300"/>
            <a:ext cx="4608513" cy="4076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268</TotalTime>
  <Words>503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Verdana</vt:lpstr>
      <vt:lpstr>Wingdings</vt:lpstr>
      <vt:lpstr>Franklin Gothic Medium</vt:lpstr>
      <vt:lpstr>Arial Black</vt:lpstr>
      <vt:lpstr>Склон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Важно чтобы родители были примером для детей в соблюдении правил дорожного движения. </vt:lpstr>
      <vt:lpstr>Слайд 9</vt:lpstr>
      <vt:lpstr>Слайд 10</vt:lpstr>
      <vt:lpstr>СОБЛЮДАТЬ ПРАВИЛА НЕОБХОДИМО И В АВТОМОБИЛЕ. </vt:lpstr>
      <vt:lpstr>Помните, последствия могут быть ужасными!!!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XTreme</dc:creator>
  <cp:lastModifiedBy>СЕМЬЯ</cp:lastModifiedBy>
  <cp:revision>6</cp:revision>
  <dcterms:created xsi:type="dcterms:W3CDTF">2013-01-27T06:21:31Z</dcterms:created>
  <dcterms:modified xsi:type="dcterms:W3CDTF">2022-01-20T17:16:14Z</dcterms:modified>
</cp:coreProperties>
</file>